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4"/>
  </p:notesMasterIdLst>
  <p:sldIdLst>
    <p:sldId id="256" r:id="rId2"/>
    <p:sldId id="363" r:id="rId3"/>
    <p:sldId id="425" r:id="rId4"/>
    <p:sldId id="378" r:id="rId5"/>
    <p:sldId id="391" r:id="rId6"/>
    <p:sldId id="383" r:id="rId7"/>
    <p:sldId id="390" r:id="rId8"/>
    <p:sldId id="384" r:id="rId9"/>
    <p:sldId id="385" r:id="rId10"/>
    <p:sldId id="360" r:id="rId11"/>
    <p:sldId id="355" r:id="rId12"/>
    <p:sldId id="394" r:id="rId13"/>
    <p:sldId id="395" r:id="rId14"/>
    <p:sldId id="396" r:id="rId15"/>
    <p:sldId id="397" r:id="rId16"/>
    <p:sldId id="398" r:id="rId17"/>
    <p:sldId id="426" r:id="rId18"/>
    <p:sldId id="427" r:id="rId19"/>
    <p:sldId id="428" r:id="rId20"/>
    <p:sldId id="429" r:id="rId21"/>
    <p:sldId id="393" r:id="rId22"/>
    <p:sldId id="400" r:id="rId23"/>
    <p:sldId id="421" r:id="rId24"/>
    <p:sldId id="422" r:id="rId25"/>
    <p:sldId id="401" r:id="rId26"/>
    <p:sldId id="405" r:id="rId27"/>
    <p:sldId id="406" r:id="rId28"/>
    <p:sldId id="407" r:id="rId29"/>
    <p:sldId id="408" r:id="rId30"/>
    <p:sldId id="410" r:id="rId31"/>
    <p:sldId id="411" r:id="rId32"/>
    <p:sldId id="412" r:id="rId33"/>
    <p:sldId id="373" r:id="rId34"/>
    <p:sldId id="424" r:id="rId35"/>
    <p:sldId id="417" r:id="rId36"/>
    <p:sldId id="418" r:id="rId37"/>
    <p:sldId id="419" r:id="rId38"/>
    <p:sldId id="371" r:id="rId39"/>
    <p:sldId id="372" r:id="rId40"/>
    <p:sldId id="376" r:id="rId41"/>
    <p:sldId id="377" r:id="rId42"/>
    <p:sldId id="35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C33"/>
    <a:srgbClr val="1F1321"/>
    <a:srgbClr val="315295"/>
    <a:srgbClr val="AE461D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49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78B61B-0C9F-4110-A2B3-1127AB40C0D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318945"/>
            <a:ext cx="9144000" cy="4222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199" y="1447800"/>
            <a:ext cx="867294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سرمایه روان شناختی</a:t>
            </a:r>
          </a:p>
          <a:p>
            <a:pPr algn="ctr" rtl="1">
              <a:lnSpc>
                <a:spcPct val="150000"/>
              </a:lnSpc>
            </a:pPr>
            <a:r>
              <a:rPr lang="en-US" sz="54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Psychological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Capitel</a:t>
            </a:r>
            <a:endParaRPr lang="en-US" sz="5400" b="1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cs typeface="B Zar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cs typeface="B Zar" panose="00000400000000000000" pitchFamily="2" charset="-78"/>
              </a:rPr>
              <a:t>(امید-خوش بینی-خودکارآمدی-تاب آوری)</a:t>
            </a:r>
            <a:endParaRPr lang="en-US" sz="4000" b="1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9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ترکیب چهار مولفه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به </a:t>
            </a:r>
            <a:r>
              <a:rPr lang="fa-IR" sz="2800" b="1" dirty="0">
                <a:cs typeface="B Zar" panose="00000400000000000000" pitchFamily="2" charset="-78"/>
              </a:rPr>
              <a:t>اعتقاد آنها زمانی که این مولفه </a:t>
            </a:r>
            <a:r>
              <a:rPr lang="fa-IR" sz="2800" b="1" dirty="0" smtClean="0">
                <a:cs typeface="B Zar" panose="00000400000000000000" pitchFamily="2" charset="-78"/>
              </a:rPr>
              <a:t>ها </a:t>
            </a:r>
            <a:r>
              <a:rPr lang="fa-IR" sz="2800" b="1" dirty="0">
                <a:cs typeface="B Zar" panose="00000400000000000000" pitchFamily="2" charset="-78"/>
              </a:rPr>
              <a:t>با </a:t>
            </a:r>
            <a:r>
              <a:rPr lang="fa-IR" sz="2800" b="1" dirty="0" smtClean="0">
                <a:cs typeface="B Zar" panose="00000400000000000000" pitchFamily="2" charset="-78"/>
              </a:rPr>
              <a:t>یکدیگر ترکیب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می شوند،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یک سازه سطح بالا </a:t>
            </a:r>
            <a:r>
              <a:rPr lang="fa-IR" sz="2800" b="1" dirty="0" smtClean="0">
                <a:cs typeface="B Zar" panose="00000400000000000000" pitchFamily="2" charset="-78"/>
              </a:rPr>
              <a:t>را تشکیل  </a:t>
            </a:r>
            <a:r>
              <a:rPr lang="fa-IR" sz="2800" b="1" dirty="0">
                <a:cs typeface="B Zar" panose="00000400000000000000" pitchFamily="2" charset="-78"/>
              </a:rPr>
              <a:t>می دهند که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A23C33"/>
                </a:solidFill>
                <a:cs typeface="B Zar" panose="00000400000000000000" pitchFamily="2" charset="-78"/>
              </a:rPr>
              <a:t>سرمایه </a:t>
            </a:r>
            <a:r>
              <a:rPr lang="fa-IR" sz="2800" b="1" dirty="0">
                <a:solidFill>
                  <a:srgbClr val="A23C33"/>
                </a:solidFill>
                <a:cs typeface="B Zar" panose="00000400000000000000" pitchFamily="2" charset="-78"/>
              </a:rPr>
              <a:t>روانشناختی </a:t>
            </a:r>
            <a:r>
              <a:rPr lang="fa-IR" sz="2800" b="1" dirty="0" smtClean="0">
                <a:cs typeface="B Zar" panose="00000400000000000000" pitchFamily="2" charset="-78"/>
              </a:rPr>
              <a:t>نامیده  </a:t>
            </a:r>
            <a:r>
              <a:rPr lang="fa-IR" sz="2800" b="1" dirty="0">
                <a:cs typeface="B Zar" panose="00000400000000000000" pitchFamily="2" charset="-78"/>
              </a:rPr>
              <a:t>می شود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01900"/>
            <a:ext cx="25717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6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Zar" panose="00000400000000000000" pitchFamily="2" charset="-78"/>
              </a:rPr>
              <a:t>مولفه های تشکیل دهنده سرمایه روان شناختی</a:t>
            </a:r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BYas"/>
                <a:cs typeface="B Zar" panose="00000400000000000000" pitchFamily="2" charset="-78"/>
              </a:rPr>
              <a:t>خود كارآمدی (</a:t>
            </a:r>
            <a:r>
              <a:rPr lang="en-US" sz="2800" b="1" dirty="0">
                <a:latin typeface="BYas"/>
                <a:cs typeface="B Zar" panose="00000400000000000000" pitchFamily="2" charset="-78"/>
              </a:rPr>
              <a:t>Self-efficacy) 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BYas"/>
                <a:cs typeface="B Zar" panose="00000400000000000000" pitchFamily="2" charset="-78"/>
              </a:rPr>
              <a:t>اميد وارى(</a:t>
            </a:r>
            <a:r>
              <a:rPr lang="en-US" sz="2800" b="1" dirty="0" smtClean="0">
                <a:latin typeface="BYas"/>
                <a:cs typeface="B Zar" panose="00000400000000000000" pitchFamily="2" charset="-78"/>
              </a:rPr>
              <a:t>hope</a:t>
            </a:r>
            <a:r>
              <a:rPr lang="fa-IR" sz="2800" b="1" dirty="0" smtClean="0">
                <a:latin typeface="BYas"/>
                <a:cs typeface="B Zar" panose="00000400000000000000" pitchFamily="2" charset="-78"/>
              </a:rPr>
              <a:t>)</a:t>
            </a:r>
            <a:endParaRPr lang="en-US" sz="2800" b="1" dirty="0" smtClean="0">
              <a:latin typeface="BYas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BYas"/>
                <a:cs typeface="B Zar" panose="00000400000000000000" pitchFamily="2" charset="-78"/>
              </a:rPr>
              <a:t>خوش بینی (</a:t>
            </a:r>
            <a:r>
              <a:rPr lang="en-US" sz="2800" b="1" dirty="0" smtClean="0">
                <a:latin typeface="BYas"/>
                <a:cs typeface="B Zar" panose="00000400000000000000" pitchFamily="2" charset="-78"/>
              </a:rPr>
              <a:t>optimism</a:t>
            </a:r>
            <a:r>
              <a:rPr lang="fa-IR" sz="2800" b="1" dirty="0" smtClean="0">
                <a:latin typeface="BYas"/>
                <a:cs typeface="B Zar" panose="00000400000000000000" pitchFamily="2" charset="-78"/>
              </a:rPr>
              <a:t>)</a:t>
            </a:r>
            <a:endParaRPr lang="en-US" sz="2800" b="1" dirty="0" smtClean="0">
              <a:latin typeface="BYas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BYas"/>
                <a:cs typeface="B Zar" panose="00000400000000000000" pitchFamily="2" charset="-78"/>
              </a:rPr>
              <a:t>تاب </a:t>
            </a:r>
            <a:r>
              <a:rPr lang="fa-IR" sz="2800" b="1" dirty="0" smtClean="0">
                <a:solidFill>
                  <a:srgbClr val="A23C33"/>
                </a:solidFill>
                <a:latin typeface="BYas"/>
                <a:cs typeface="B Zar" panose="00000400000000000000" pitchFamily="2" charset="-78"/>
              </a:rPr>
              <a:t>آوری(</a:t>
            </a:r>
            <a:r>
              <a:rPr lang="en-US" sz="2800" b="1" dirty="0" smtClean="0">
                <a:solidFill>
                  <a:srgbClr val="A23C33"/>
                </a:solidFill>
                <a:latin typeface="BYas"/>
                <a:cs typeface="B Zar" panose="00000400000000000000" pitchFamily="2" charset="-78"/>
              </a:rPr>
              <a:t>Resilience</a:t>
            </a:r>
            <a:r>
              <a:rPr lang="fa-IR" sz="2800" b="1" dirty="0" smtClean="0">
                <a:solidFill>
                  <a:srgbClr val="A23C33"/>
                </a:solidFill>
                <a:latin typeface="BYas"/>
                <a:cs typeface="B Zar" panose="00000400000000000000" pitchFamily="2" charset="-78"/>
              </a:rPr>
              <a:t>)</a:t>
            </a:r>
            <a:endParaRPr lang="en-US" sz="2800" b="1" dirty="0" smtClean="0">
              <a:solidFill>
                <a:srgbClr val="A23C33"/>
              </a:solidFill>
              <a:latin typeface="BYas"/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01900"/>
            <a:ext cx="44196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06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مولفه اول:خودکارآمدی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632200"/>
            <a:ext cx="67437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0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خودکارآمدی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3800"/>
            <a:ext cx="9601196" cy="36322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خودکارآمدی </a:t>
            </a:r>
            <a:r>
              <a:rPr lang="fa-IR" b="1" dirty="0">
                <a:cs typeface="B Zar" panose="00000400000000000000" pitchFamily="2" charset="-78"/>
              </a:rPr>
              <a:t>معیاری است که توانایی انسان را در انجام کار و رسیدن به اهداف نشان </a:t>
            </a:r>
            <a:r>
              <a:rPr lang="fa-IR" b="1" dirty="0" smtClean="0">
                <a:cs typeface="B Zar" panose="00000400000000000000" pitchFamily="2" charset="-78"/>
              </a:rPr>
              <a:t>می دهد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به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عبارت دیگر ؛ خود کارآمدی عبارت است از : </a:t>
            </a:r>
            <a:endParaRPr lang="fa-IR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باور فرد به توانایی هایش برای دستیابی به موفقیت در انجام وظیفه ای </a:t>
            </a:r>
            <a:r>
              <a:rPr lang="fa-IR" b="1" dirty="0" smtClean="0">
                <a:cs typeface="B Zar" panose="00000400000000000000" pitchFamily="2" charset="-78"/>
              </a:rPr>
              <a:t>معین </a:t>
            </a:r>
            <a:r>
              <a:rPr lang="fa-IR" b="1" dirty="0">
                <a:cs typeface="B Zar" panose="00000400000000000000" pitchFamily="2" charset="-78"/>
              </a:rPr>
              <a:t>از راه ایجاد انگیزه در خود ، تامین منابع شناختی برای خود و نیز ایفای اقدامات لازم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73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خودکارآمدي در سرمایه روانشناختی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خودکارآمدي</a:t>
            </a:r>
            <a:r>
              <a:rPr lang="fa-IR" b="1" dirty="0" smtClean="0">
                <a:cs typeface="B Zar" panose="00000400000000000000" pitchFamily="2" charset="-78"/>
              </a:rPr>
              <a:t> در سرمایه روانشناختی، اطمینان فرد به توانایی خود براي: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1- تجهیز منابع انگیزشی و شناختی خود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2-انجام مجموعه اي از اعمال و اقدامات براي غلبه بر یک تکلیف در موقعیتی خاص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461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خودکارآمدی و ابعاد عملکرد فرد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خودکارآمدی با ابعاد عملکرد کاری نیز بسیار مرتبط است، به اين صورت که افراد </a:t>
            </a:r>
            <a:r>
              <a:rPr lang="fa-IR" b="1" dirty="0" smtClean="0">
                <a:cs typeface="B Zar" panose="00000400000000000000" pitchFamily="2" charset="-78"/>
              </a:rPr>
              <a:t>خودکارآمد: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1- </a:t>
            </a:r>
            <a:r>
              <a:rPr lang="fa-IR" b="1" dirty="0">
                <a:cs typeface="B Zar" panose="00000400000000000000" pitchFamily="2" charset="-78"/>
              </a:rPr>
              <a:t>به طور اثربخشی رهبری می کنند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2-تصمیمات </a:t>
            </a:r>
            <a:r>
              <a:rPr lang="fa-IR" b="1" dirty="0">
                <a:cs typeface="B Zar" panose="00000400000000000000" pitchFamily="2" charset="-78"/>
              </a:rPr>
              <a:t>اخلاقی می گیرند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3- </a:t>
            </a:r>
            <a:r>
              <a:rPr lang="fa-IR" b="1" dirty="0">
                <a:cs typeface="B Zar" panose="00000400000000000000" pitchFamily="2" charset="-78"/>
              </a:rPr>
              <a:t>خلاقیت در کارآنها </a:t>
            </a:r>
            <a:r>
              <a:rPr lang="fa-IR" b="1" dirty="0" smtClean="0">
                <a:cs typeface="B Zar" panose="00000400000000000000" pitchFamily="2" charset="-78"/>
              </a:rPr>
              <a:t>بالاست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4- </a:t>
            </a:r>
            <a:r>
              <a:rPr lang="fa-IR" b="1" dirty="0">
                <a:cs typeface="B Zar" panose="00000400000000000000" pitchFamily="2" charset="-78"/>
              </a:rPr>
              <a:t>دارای روحیه مشارکتي هستند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5- </a:t>
            </a:r>
            <a:r>
              <a:rPr lang="fa-IR" b="1" dirty="0">
                <a:cs typeface="B Zar" panose="00000400000000000000" pitchFamily="2" charset="-78"/>
              </a:rPr>
              <a:t>تمايل به يادگیری و کارآفرينی دارند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594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solidFill>
                  <a:srgbClr val="C00000"/>
                </a:solidFill>
                <a:cs typeface="B Zar" panose="00000400000000000000" pitchFamily="2" charset="-78"/>
              </a:rPr>
              <a:t>افراد خودکارآمدی در سطح بالا دارای ويژگی هايی همچون :</a:t>
            </a:r>
            <a:r>
              <a:rPr lang="fa-IR" sz="2400" b="1" dirty="0">
                <a:cs typeface="B Zar" panose="00000400000000000000" pitchFamily="2" charset="-78"/>
              </a:rPr>
              <a:t> </a:t>
            </a:r>
            <a:br>
              <a:rPr lang="fa-IR" sz="2400" b="1" dirty="0">
                <a:cs typeface="B Zar" panose="00000400000000000000" pitchFamily="2" charset="-78"/>
              </a:rPr>
            </a:b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</a:t>
            </a:r>
            <a:r>
              <a:rPr lang="fa-IR" b="1" dirty="0">
                <a:cs typeface="B Zar" panose="00000400000000000000" pitchFamily="2" charset="-78"/>
              </a:rPr>
              <a:t>. علاقه مند به اهداف </a:t>
            </a:r>
            <a:r>
              <a:rPr lang="fa-IR" b="1" dirty="0" smtClean="0">
                <a:cs typeface="B Zar" panose="00000400000000000000" pitchFamily="2" charset="-78"/>
              </a:rPr>
              <a:t>چالشی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</a:t>
            </a:r>
            <a:r>
              <a:rPr lang="fa-IR" b="1" dirty="0">
                <a:cs typeface="B Zar" panose="00000400000000000000" pitchFamily="2" charset="-78"/>
              </a:rPr>
              <a:t>. انتخاب کارها و وظايف </a:t>
            </a:r>
            <a:r>
              <a:rPr lang="fa-IR" b="1" dirty="0" smtClean="0">
                <a:cs typeface="B Zar" panose="00000400000000000000" pitchFamily="2" charset="-78"/>
              </a:rPr>
              <a:t>دشوار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3. </a:t>
            </a:r>
            <a:r>
              <a:rPr lang="fa-IR" b="1" dirty="0" smtClean="0">
                <a:cs typeface="B Zar" panose="00000400000000000000" pitchFamily="2" charset="-78"/>
              </a:rPr>
              <a:t>خودبرانگیخته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4. </a:t>
            </a:r>
            <a:r>
              <a:rPr lang="fa-IR" b="1" dirty="0" smtClean="0">
                <a:cs typeface="B Zar" panose="00000400000000000000" pitchFamily="2" charset="-78"/>
              </a:rPr>
              <a:t>تلاش </a:t>
            </a:r>
            <a:r>
              <a:rPr lang="fa-IR" b="1" dirty="0">
                <a:cs typeface="B Zar" panose="00000400000000000000" pitchFamily="2" charset="-78"/>
              </a:rPr>
              <a:t>زياد و تجهیز قوا در جهت انجام وظايف و دستیابی به اهداف</a:t>
            </a:r>
            <a:r>
              <a:rPr lang="fa-IR" b="1" dirty="0" smtClean="0">
                <a:cs typeface="B Zar" panose="00000400000000000000" pitchFamily="2" charset="-78"/>
              </a:rPr>
              <a:t>،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5. پشتکار در مواجهه با </a:t>
            </a:r>
            <a:r>
              <a:rPr lang="fa-IR" b="1" dirty="0" smtClean="0">
                <a:cs typeface="B Zar" panose="00000400000000000000" pitchFamily="2" charset="-78"/>
              </a:rPr>
              <a:t>موانع</a:t>
            </a:r>
          </a:p>
          <a:p>
            <a:pPr algn="r" rtl="1">
              <a:lnSpc>
                <a:spcPct val="12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6. افرادی خود </a:t>
            </a:r>
            <a:r>
              <a:rPr lang="fa-IR" b="1" dirty="0" smtClean="0">
                <a:cs typeface="B Zar" panose="00000400000000000000" pitchFamily="2" charset="-78"/>
              </a:rPr>
              <a:t>هدايتی </a:t>
            </a:r>
            <a:r>
              <a:rPr lang="fa-IR" b="1" dirty="0">
                <a:cs typeface="B Zar" panose="00000400000000000000" pitchFamily="2" charset="-78"/>
              </a:rPr>
              <a:t>، هستند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373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پنج نکته در رابطه با خود کار آمدی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1-خود </a:t>
            </a:r>
            <a:r>
              <a:rPr lang="fa-IR" b="1" dirty="0">
                <a:cs typeface="B Zar" panose="00000400000000000000" pitchFamily="2" charset="-78"/>
              </a:rPr>
              <a:t>کار آمدی در هر زمینه ای مختص همان قلمروی </a:t>
            </a:r>
            <a:r>
              <a:rPr lang="fa-IR" b="1" dirty="0" smtClean="0">
                <a:cs typeface="B Zar" panose="00000400000000000000" pitchFamily="2" charset="-78"/>
              </a:rPr>
              <a:t>فعالیت است </a:t>
            </a:r>
            <a:r>
              <a:rPr lang="fa-IR" b="1" dirty="0">
                <a:cs typeface="B Zar" panose="00000400000000000000" pitchFamily="2" charset="-78"/>
              </a:rPr>
              <a:t>و به سادگی نمی توان آن را به دیگر عرصه های </a:t>
            </a:r>
            <a:r>
              <a:rPr lang="fa-IR" b="1" dirty="0" smtClean="0">
                <a:cs typeface="B Zar" panose="00000400000000000000" pitchFamily="2" charset="-78"/>
              </a:rPr>
              <a:t>زندگی فرد</a:t>
            </a:r>
            <a:r>
              <a:rPr lang="fa-IR" b="1" dirty="0">
                <a:cs typeface="B Zar" panose="00000400000000000000" pitchFamily="2" charset="-78"/>
              </a:rPr>
              <a:t>، تعمیم داد.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2- </a:t>
            </a:r>
            <a:r>
              <a:rPr lang="fa-IR" b="1" dirty="0">
                <a:cs typeface="B Zar" panose="00000400000000000000" pitchFamily="2" charset="-78"/>
              </a:rPr>
              <a:t>کسب خود کار آمدی در هر فعالیتی مبتنی بر تمرین و </a:t>
            </a:r>
            <a:r>
              <a:rPr lang="fa-IR" b="1" dirty="0" smtClean="0">
                <a:cs typeface="B Zar" panose="00000400000000000000" pitchFamily="2" charset="-78"/>
              </a:rPr>
              <a:t>کسب تسلط </a:t>
            </a:r>
            <a:r>
              <a:rPr lang="fa-IR" b="1" dirty="0">
                <a:cs typeface="B Zar" panose="00000400000000000000" pitchFamily="2" charset="-78"/>
              </a:rPr>
              <a:t>در آن رشته فعالیت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3- </a:t>
            </a:r>
            <a:r>
              <a:rPr lang="fa-IR" b="1" dirty="0">
                <a:cs typeface="B Zar" panose="00000400000000000000" pitchFamily="2" charset="-78"/>
              </a:rPr>
              <a:t>در هر فعالیتی هر چند فرد دارای خود کارآمدی باشد، </a:t>
            </a:r>
            <a:r>
              <a:rPr lang="fa-IR" b="1" dirty="0" smtClean="0">
                <a:cs typeface="B Zar" panose="00000400000000000000" pitchFamily="2" charset="-78"/>
              </a:rPr>
              <a:t>همیشه امکان </a:t>
            </a:r>
            <a:r>
              <a:rPr lang="fa-IR" b="1" dirty="0">
                <a:cs typeface="B Zar" panose="00000400000000000000" pitchFamily="2" charset="-78"/>
              </a:rPr>
              <a:t>خود کار آمدی وجود دارد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02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پنج نکته در رابطه با خود کار آمدی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4- </a:t>
            </a:r>
            <a:r>
              <a:rPr lang="fa-IR" b="1" dirty="0">
                <a:cs typeface="B Zar" panose="00000400000000000000" pitchFamily="2" charset="-78"/>
              </a:rPr>
              <a:t>خودکارآمدی فرد تحت تاثیر باور دیگران به توانایی های </a:t>
            </a:r>
            <a:r>
              <a:rPr lang="fa-IR" b="1" dirty="0" smtClean="0">
                <a:cs typeface="B Zar" panose="00000400000000000000" pitchFamily="2" charset="-78"/>
              </a:rPr>
              <a:t>فرد است</a:t>
            </a:r>
            <a:r>
              <a:rPr lang="fa-IR" b="1" dirty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5- </a:t>
            </a:r>
            <a:r>
              <a:rPr lang="fa-IR" b="1" dirty="0">
                <a:cs typeface="B Zar" panose="00000400000000000000" pitchFamily="2" charset="-78"/>
              </a:rPr>
              <a:t>خود کارآمدی فرد، تحت تاثیر عواملی مانند</a:t>
            </a:r>
            <a:r>
              <a:rPr lang="fa-IR" b="1" dirty="0" smtClean="0"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دانش و </a:t>
            </a:r>
            <a:r>
              <a:rPr lang="fa-IR" b="1" dirty="0" smtClean="0">
                <a:cs typeface="B Zar" panose="00000400000000000000" pitchFamily="2" charset="-78"/>
              </a:rPr>
              <a:t>مهارتهای فرد</a:t>
            </a:r>
            <a:r>
              <a:rPr lang="fa-IR" b="1" dirty="0">
                <a:cs typeface="B Zar" panose="00000400000000000000" pitchFamily="2" charset="-78"/>
              </a:rPr>
              <a:t>، سالمت جسمی و روانی او و نیز شرایط بیرونی </a:t>
            </a:r>
            <a:r>
              <a:rPr lang="fa-IR" b="1" dirty="0" smtClean="0">
                <a:cs typeface="B Zar" panose="00000400000000000000" pitchFamily="2" charset="-78"/>
              </a:rPr>
              <a:t>دربرگیرنده فرد </a:t>
            </a:r>
            <a:r>
              <a:rPr lang="fa-IR" b="1" dirty="0">
                <a:cs typeface="B Zar" panose="00000400000000000000" pitchFamily="2" charset="-78"/>
              </a:rPr>
              <a:t>است.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989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ویژگی های افراد با خودکار آمدی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بالا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1-هدف </a:t>
            </a:r>
            <a:r>
              <a:rPr lang="fa-IR" sz="2800" b="1" dirty="0">
                <a:cs typeface="B Zar" panose="00000400000000000000" pitchFamily="2" charset="-78"/>
              </a:rPr>
              <a:t>های </a:t>
            </a:r>
            <a:r>
              <a:rPr lang="fa-IR" sz="2800" b="1" dirty="0" smtClean="0">
                <a:cs typeface="B Zar" panose="00000400000000000000" pitchFamily="2" charset="-78"/>
              </a:rPr>
              <a:t>عالی </a:t>
            </a:r>
            <a:r>
              <a:rPr lang="fa-IR" sz="2800" b="1" dirty="0">
                <a:cs typeface="B Zar" panose="00000400000000000000" pitchFamily="2" charset="-78"/>
              </a:rPr>
              <a:t>برای خود تعیین می کنند و ایفای </a:t>
            </a:r>
            <a:r>
              <a:rPr lang="fa-IR" sz="2800" b="1" dirty="0" smtClean="0">
                <a:cs typeface="B Zar" panose="00000400000000000000" pitchFamily="2" charset="-78"/>
              </a:rPr>
              <a:t>وظایف دشوار </a:t>
            </a:r>
            <a:r>
              <a:rPr lang="fa-IR" sz="2800" b="1" dirty="0">
                <a:cs typeface="B Zar" panose="00000400000000000000" pitchFamily="2" charset="-78"/>
              </a:rPr>
              <a:t>برای رسیدن به آن هدفها را بر عهده </a:t>
            </a:r>
            <a:r>
              <a:rPr lang="fa-IR" sz="2800" b="1" dirty="0" smtClean="0">
                <a:cs typeface="B Zar" panose="00000400000000000000" pitchFamily="2" charset="-78"/>
              </a:rPr>
              <a:t>می گیرند</a:t>
            </a: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2- </a:t>
            </a:r>
            <a:r>
              <a:rPr lang="fa-IR" sz="2800" b="1" dirty="0">
                <a:cs typeface="B Zar" panose="00000400000000000000" pitchFamily="2" charset="-78"/>
              </a:rPr>
              <a:t>به استقبال چالش ها می روند و برای رویارویی با </a:t>
            </a:r>
            <a:r>
              <a:rPr lang="fa-IR" sz="2800" b="1" dirty="0" smtClean="0">
                <a:cs typeface="B Zar" panose="00000400000000000000" pitchFamily="2" charset="-78"/>
              </a:rPr>
              <a:t>چالشهای سخت </a:t>
            </a:r>
            <a:r>
              <a:rPr lang="fa-IR" sz="2800" b="1" dirty="0">
                <a:cs typeface="B Zar" panose="00000400000000000000" pitchFamily="2" charset="-78"/>
              </a:rPr>
              <a:t>تالش می کند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  <a:endParaRPr lang="fa-IR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29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قصه تلخ عادت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ساکنان دریا پس از مدتی صدای </a:t>
            </a:r>
            <a:r>
              <a:rPr lang="fa-IR" sz="3600" b="1" dirty="0" smtClean="0">
                <a:cs typeface="B Zar" panose="00000400000000000000" pitchFamily="2" charset="-78"/>
              </a:rPr>
              <a:t>امواج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 را نمی شنوند</a:t>
            </a:r>
            <a:r>
              <a:rPr lang="fa-IR" sz="3600" b="1" dirty="0">
                <a:cs typeface="B Zar" panose="00000400000000000000" pitchFamily="2" charset="-78"/>
              </a:rPr>
              <a:t>،</a:t>
            </a:r>
            <a:r>
              <a:rPr lang="fa-IR" sz="3600" b="1" dirty="0" smtClean="0">
                <a:cs typeface="B Zar" panose="00000400000000000000" pitchFamily="2" charset="-78"/>
              </a:rPr>
              <a:t> </a:t>
            </a:r>
            <a:r>
              <a:rPr lang="fa-IR" sz="3600" b="1" dirty="0">
                <a:cs typeface="B Zar" panose="00000400000000000000" pitchFamily="2" charset="-78"/>
              </a:rPr>
              <a:t>چه تلخ است قصه عادت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501900"/>
            <a:ext cx="2857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ویژگی های افراد با خودکار آمدی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بالا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 </a:t>
            </a:r>
            <a:r>
              <a:rPr lang="fa-IR" sz="3200" b="1" dirty="0">
                <a:cs typeface="B Zar" panose="00000400000000000000" pitchFamily="2" charset="-78"/>
              </a:rPr>
              <a:t>انگیزه فردی </a:t>
            </a:r>
            <a:r>
              <a:rPr lang="fa-IR" sz="3200" b="1" dirty="0" smtClean="0">
                <a:cs typeface="B Zar" panose="00000400000000000000" pitchFamily="2" charset="-78"/>
              </a:rPr>
              <a:t>آن ها </a:t>
            </a:r>
            <a:r>
              <a:rPr lang="fa-IR" sz="3200" b="1" dirty="0">
                <a:cs typeface="B Zar" panose="00000400000000000000" pitchFamily="2" charset="-78"/>
              </a:rPr>
              <a:t>به شدت </a:t>
            </a:r>
            <a:r>
              <a:rPr lang="fa-IR" sz="3200" b="1" dirty="0" smtClean="0">
                <a:cs typeface="B Zar" panose="00000400000000000000" pitchFamily="2" charset="-78"/>
              </a:rPr>
              <a:t>بالا </a:t>
            </a:r>
            <a:r>
              <a:rPr lang="fa-IR" sz="3200" b="1" dirty="0"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 </a:t>
            </a:r>
            <a:r>
              <a:rPr lang="fa-IR" sz="3200" b="1" dirty="0">
                <a:cs typeface="B Zar" panose="00000400000000000000" pitchFamily="2" charset="-78"/>
              </a:rPr>
              <a:t>برای دستیابی به هدفهای خود از هیچ </a:t>
            </a:r>
            <a:r>
              <a:rPr lang="fa-IR" sz="3200" b="1" dirty="0" smtClean="0">
                <a:cs typeface="B Zar" panose="00000400000000000000" pitchFamily="2" charset="-78"/>
              </a:rPr>
              <a:t>تلاشی </a:t>
            </a:r>
            <a:r>
              <a:rPr lang="fa-IR" sz="3200" b="1" dirty="0">
                <a:cs typeface="B Zar" panose="00000400000000000000" pitchFamily="2" charset="-78"/>
              </a:rPr>
              <a:t>مضایقه نمی کنند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5- </a:t>
            </a:r>
            <a:r>
              <a:rPr lang="fa-IR" sz="3200" b="1" dirty="0">
                <a:cs typeface="B Zar" panose="00000400000000000000" pitchFamily="2" charset="-78"/>
              </a:rPr>
              <a:t>در رویارویی با موانع، ثابت قدم هستند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96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مولفه دوم: امیدواری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594100"/>
            <a:ext cx="7124699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1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امیدواری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امیدواري به عنوان دومین مولفه سرمایه روان شناختی حالت مثبت روان- شناختی متشکل </a:t>
            </a:r>
            <a:r>
              <a:rPr lang="fa-IR" b="1" dirty="0" smtClean="0">
                <a:cs typeface="B Zar" panose="00000400000000000000" pitchFamily="2" charset="-78"/>
              </a:rPr>
              <a:t>از: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1- </a:t>
            </a:r>
            <a:r>
              <a:rPr lang="fa-IR" b="1" dirty="0">
                <a:cs typeface="B Zar" panose="00000400000000000000" pitchFamily="2" charset="-78"/>
              </a:rPr>
              <a:t>احساس انرژي براي حرکت در مسیر اهداف خود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(احساس عاملیت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2- </a:t>
            </a:r>
            <a:r>
              <a:rPr lang="fa-IR" b="1" dirty="0">
                <a:cs typeface="B Zar" panose="00000400000000000000" pitchFamily="2" charset="-78"/>
              </a:rPr>
              <a:t>همراه با </a:t>
            </a:r>
            <a:r>
              <a:rPr lang="fa-IR" b="1" dirty="0" smtClean="0">
                <a:cs typeface="B Zar" panose="00000400000000000000" pitchFamily="2" charset="-78"/>
              </a:rPr>
              <a:t>برنامه ریزي </a:t>
            </a:r>
            <a:r>
              <a:rPr lang="fa-IR" b="1" dirty="0">
                <a:cs typeface="B Zar" panose="00000400000000000000" pitchFamily="2" charset="-78"/>
              </a:rPr>
              <a:t>فعال براي دستیابی به اهداف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(توانایی ایجاد گذرگاه در دستیابی به اهداف) را در بر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میگیرد)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55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دو عامل مهم  درامیدواری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بنابرامیدواری </a:t>
            </a:r>
            <a:r>
              <a:rPr lang="fa-IR" sz="2800" b="1" dirty="0">
                <a:cs typeface="B Zar" panose="00000400000000000000" pitchFamily="2" charset="-78"/>
              </a:rPr>
              <a:t>را به عنوان يک حالت انگیزشی مثبت که از احساس موفقیت مشتق شده از دو عامل </a:t>
            </a:r>
            <a:r>
              <a:rPr lang="fa-IR" sz="2800" b="1" dirty="0" smtClean="0">
                <a:cs typeface="B Zar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1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.عاملیت </a:t>
            </a:r>
            <a:r>
              <a:rPr lang="fa-IR" sz="2800" b="1" dirty="0">
                <a:cs typeface="B Zar" panose="00000400000000000000" pitchFamily="2" charset="-78"/>
              </a:rPr>
              <a:t>(انرژی معطوف به هدف)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2</a:t>
            </a:r>
            <a:r>
              <a:rPr lang="fa-IR" sz="2800" b="1" dirty="0">
                <a:cs typeface="B Zar" panose="00000400000000000000" pitchFamily="2" charset="-78"/>
              </a:rPr>
              <a:t>.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گذرگاه</a:t>
            </a:r>
            <a:r>
              <a:rPr lang="fa-IR" sz="2800" b="1" dirty="0">
                <a:cs typeface="B Zar" panose="00000400000000000000" pitchFamily="2" charset="-78"/>
              </a:rPr>
              <a:t> (برنامه ريزی برای دستیابی به هدف)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61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پیامدهای دو عامل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60600"/>
            <a:ext cx="9601196" cy="381000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حس عاملیت يا کنترل درونی يکی از عناصری است که امید را ايجاد می کند و اين عنصر می تواند باعث </a:t>
            </a:r>
            <a:r>
              <a:rPr lang="fa-IR" b="1" dirty="0" smtClean="0">
                <a:cs typeface="B Zar" panose="00000400000000000000" pitchFamily="2" charset="-78"/>
              </a:rPr>
              <a:t>خلق </a:t>
            </a:r>
            <a:r>
              <a:rPr lang="fa-IR" b="1" dirty="0">
                <a:cs typeface="B Zar" panose="00000400000000000000" pitchFamily="2" charset="-78"/>
              </a:rPr>
              <a:t>عزم و انگیزه جهت دستیابی به هدف شود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عنصر بعدی، فرايندها و رويه هايی است که به واسطه آنها راه حل های بديل و برنامه های اقتضايی خلق می شوند و جهت دستیابی به اهداف و از میان برداشتن موانع به کاربرده می شوند.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85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اميدواري يكي از ويژگي هاي انسان است كه به او كمك مي نمايد تا:</a:t>
            </a:r>
            <a:b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 </a:t>
            </a:r>
            <a:r>
              <a:rPr lang="fa-IR" sz="3600" b="1" dirty="0">
                <a:cs typeface="B Zar" panose="00000400000000000000" pitchFamily="2" charset="-78"/>
              </a:rPr>
              <a:t>نااميدي ها را پشت سر </a:t>
            </a:r>
            <a:r>
              <a:rPr lang="fa-IR" sz="3600" b="1" dirty="0" smtClean="0">
                <a:cs typeface="B Zar" panose="00000400000000000000" pitchFamily="2" charset="-78"/>
              </a:rPr>
              <a:t>گذاشته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2-اهداف </a:t>
            </a:r>
            <a:r>
              <a:rPr lang="fa-IR" sz="3600" b="1" dirty="0">
                <a:cs typeface="B Zar" panose="00000400000000000000" pitchFamily="2" charset="-78"/>
              </a:rPr>
              <a:t>خود را تعقيب كرده </a:t>
            </a:r>
            <a:endParaRPr lang="fa-IR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 </a:t>
            </a:r>
            <a:r>
              <a:rPr lang="fa-IR" sz="3600" b="1" dirty="0">
                <a:cs typeface="B Zar" panose="00000400000000000000" pitchFamily="2" charset="-78"/>
              </a:rPr>
              <a:t>احساس غير قابل تحمل بودن آينده را كاهش </a:t>
            </a:r>
            <a:r>
              <a:rPr lang="fa-IR" sz="3600" b="1" dirty="0" smtClean="0">
                <a:cs typeface="B Zar" panose="00000400000000000000" pitchFamily="2" charset="-78"/>
              </a:rPr>
              <a:t>دهد</a:t>
            </a: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1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مولفه سوم:خوش بینی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530600"/>
            <a:ext cx="69469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7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خوش بینی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جهت گیري </a:t>
            </a:r>
            <a:r>
              <a:rPr lang="fa-IR" sz="3200" b="1" dirty="0">
                <a:cs typeface="B Zar" panose="00000400000000000000" pitchFamily="2" charset="-78"/>
              </a:rPr>
              <a:t>مثبت به زندگی یا همان خوشبینی به عنوان سومین مولفه، به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انتظارات مثبت </a:t>
            </a:r>
            <a:r>
              <a:rPr lang="fa-IR" sz="3200" b="1" dirty="0">
                <a:cs typeface="B Zar" panose="00000400000000000000" pitchFamily="2" charset="-78"/>
              </a:rPr>
              <a:t>نسبت به خود و دنیاي </a:t>
            </a:r>
            <a:r>
              <a:rPr lang="fa-IR" sz="3200" b="1" dirty="0" smtClean="0">
                <a:cs typeface="B Zar" panose="00000400000000000000" pitchFamily="2" charset="-78"/>
              </a:rPr>
              <a:t>اطراف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و همچنین نوعی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سبک تبیینی خوشبینانه </a:t>
            </a:r>
            <a:r>
              <a:rPr lang="fa-IR" sz="3200" b="1" dirty="0">
                <a:cs typeface="B Zar" panose="00000400000000000000" pitchFamily="2" charset="-78"/>
              </a:rPr>
              <a:t>در مورد وقایع حال و آینده اطلاق می گردد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727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سبک تبیینی خوشبینانه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منظور از سبک تبیینی خوشبینانه در تعریف </a:t>
            </a:r>
            <a:r>
              <a:rPr lang="fa-IR" sz="2800" b="1" dirty="0" smtClean="0">
                <a:cs typeface="B Zar" panose="00000400000000000000" pitchFamily="2" charset="-78"/>
              </a:rPr>
              <a:t>خوش بینی </a:t>
            </a:r>
            <a:r>
              <a:rPr lang="fa-IR" sz="2800" b="1" dirty="0">
                <a:cs typeface="B Zar" panose="00000400000000000000" pitchFamily="2" charset="-78"/>
              </a:rPr>
              <a:t>این است </a:t>
            </a:r>
            <a:r>
              <a:rPr lang="fa-IR" sz="2800" b="1" dirty="0" smtClean="0">
                <a:cs typeface="B Zar" panose="00000400000000000000" pitchFamily="2" charset="-78"/>
              </a:rPr>
              <a:t>که: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فرد </a:t>
            </a:r>
            <a:r>
              <a:rPr lang="fa-IR" sz="2800" b="1" dirty="0" smtClean="0">
                <a:cs typeface="B Zar" panose="00000400000000000000" pitchFamily="2" charset="-78"/>
              </a:rPr>
              <a:t>موفقیت هاي </a:t>
            </a:r>
            <a:r>
              <a:rPr lang="fa-IR" sz="2800" b="1" dirty="0">
                <a:cs typeface="B Zar" panose="00000400000000000000" pitchFamily="2" charset="-78"/>
              </a:rPr>
              <a:t>خود را به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عناصر شخصی، پایدار و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درونی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و شکستها را به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عوامل بیرونی، غیرشخصی و ناپایدار </a:t>
            </a:r>
            <a:r>
              <a:rPr lang="fa-IR" sz="2800" b="1" dirty="0">
                <a:cs typeface="B Zar" panose="00000400000000000000" pitchFamily="2" charset="-78"/>
              </a:rPr>
              <a:t>نسبت </a:t>
            </a:r>
            <a:r>
              <a:rPr lang="fa-IR" sz="2800" b="1" dirty="0" smtClean="0">
                <a:cs typeface="B Zar" panose="00000400000000000000" pitchFamily="2" charset="-78"/>
              </a:rPr>
              <a:t>می دهد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980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مارتین سلیگمن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مارتین سیلگمان که او را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پدر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روان شناسی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مثبت گرا </a:t>
            </a:r>
            <a:r>
              <a:rPr lang="fa-IR" b="1" dirty="0">
                <a:cs typeface="B Zar" panose="00000400000000000000" pitchFamily="2" charset="-78"/>
              </a:rPr>
              <a:t>مي نامند، بیان می کند </a:t>
            </a:r>
            <a:r>
              <a:rPr lang="fa-IR" b="1" dirty="0" smtClean="0">
                <a:cs typeface="B Zar" panose="00000400000000000000" pitchFamily="2" charset="-78"/>
              </a:rPr>
              <a:t>که: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خوش بینی می تواند به عنوان يک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سبک اسنادی </a:t>
            </a:r>
            <a:r>
              <a:rPr lang="fa-IR" b="1" dirty="0">
                <a:cs typeface="B Zar" panose="00000400000000000000" pitchFamily="2" charset="-78"/>
              </a:rPr>
              <a:t>تلقي شود که فرد، حوادث مثبت را به اسناد های کلی و پايدار و يا خودش نسبت می دهد و حوادث منفی را به عوامل خارجی، ناپايدار و موقعیت های خاص نسبت می دهد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46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17600" y="838200"/>
            <a:ext cx="10566400" cy="1143000"/>
          </a:xfrm>
        </p:spPr>
        <p:txBody>
          <a:bodyPr>
            <a:normAutofit/>
          </a:bodyPr>
          <a:lstStyle/>
          <a:p>
            <a:pPr algn="ctr"/>
            <a:r>
              <a:rPr lang="fa-IR" altLang="fa-IR" sz="5400" b="1" dirty="0" smtClean="0">
                <a:solidFill>
                  <a:srgbClr val="C00000"/>
                </a:solidFill>
                <a:cs typeface="B Zar" pitchFamily="2" charset="-78"/>
              </a:rPr>
              <a:t>معرفی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865ECB-BF1D-4E0A-8CBC-EDD93FE54703}" type="slidenum">
              <a:rPr lang="ar-SA" altLang="fa-IR" sz="2600" smtClean="0">
                <a:solidFill>
                  <a:srgbClr val="FF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a-IR" sz="2600" smtClean="0">
              <a:solidFill>
                <a:srgbClr val="FF0000"/>
              </a:solidFill>
            </a:endParaRPr>
          </a:p>
        </p:txBody>
      </p:sp>
      <p:pic>
        <p:nvPicPr>
          <p:cNvPr id="5124" name="Picture 2" descr="شبکه 4/ برنامه «طعم مطالعه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800" y="2108200"/>
            <a:ext cx="9486900" cy="4000500"/>
          </a:xfrm>
        </p:spPr>
      </p:pic>
    </p:spTree>
    <p:extLst>
      <p:ext uri="{BB962C8B-B14F-4D97-AF65-F5344CB8AC3E}">
        <p14:creationId xmlns:p14="http://schemas.microsoft.com/office/powerpoint/2010/main" val="59665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اسنادهای بدبین ها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98700"/>
            <a:ext cx="9601196" cy="3577168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بدبین </a:t>
            </a:r>
            <a:r>
              <a:rPr lang="fa-IR" b="1" dirty="0">
                <a:cs typeface="B Zar" panose="00000400000000000000" pitchFamily="2" charset="-78"/>
              </a:rPr>
              <a:t>ها حوادث مثبت را به عوامل خارجی و </a:t>
            </a:r>
            <a:r>
              <a:rPr lang="fa-IR" b="1" dirty="0" smtClean="0">
                <a:cs typeface="B Zar" panose="00000400000000000000" pitchFamily="2" charset="-78"/>
              </a:rPr>
              <a:t>موقعیت های </a:t>
            </a:r>
            <a:r>
              <a:rPr lang="fa-IR" b="1" dirty="0">
                <a:cs typeface="B Zar" panose="00000400000000000000" pitchFamily="2" charset="-78"/>
              </a:rPr>
              <a:t>خاص و زودگذر نسبت می دهند و حوادث منفی را به عوامل پايدار و فراگیر.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</a:t>
            </a:r>
            <a:r>
              <a:rPr lang="fa-IR" b="1" dirty="0">
                <a:cs typeface="B Zar" panose="00000400000000000000" pitchFamily="2" charset="-78"/>
              </a:rPr>
              <a:t>نتیجه اين سبک های بیانی و اسنادی متفاوت، خوش بین ها انتظارات مثبتی را در خود ايجاد می کنند که آنها را در جهت دستیابی به اهداف ترغیب می کند و به اتخاذ رفتارهای انعطاف پذير در برخورد </a:t>
            </a:r>
            <a:r>
              <a:rPr lang="fa-IR" b="1" dirty="0" smtClean="0">
                <a:cs typeface="B Zar" panose="00000400000000000000" pitchFamily="2" charset="-78"/>
              </a:rPr>
              <a:t>با مشکلات کمک می کنند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944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خوش بینی و تفاوت آن با خودکارآمدی و امیدواری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در خوش بینی برخلاف دو عامل قبل يعنی خودکارآمدی و امیدواری که تنها به بعد درونی توجه می کردند، به عوامل خارجی هم توجه می شود.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مثلا </a:t>
            </a:r>
            <a:r>
              <a:rPr lang="fa-IR" sz="2800" b="1" dirty="0">
                <a:cs typeface="B Zar" panose="00000400000000000000" pitchFamily="2" charset="-78"/>
              </a:rPr>
              <a:t>عاملی که می تواند باعث ايجاد و شکل گیری انتظارات مثبت گرا در يک فرد خوش بین شود، ممکن است خود و توانايی هايش يا عوامل خارجی و ديگران باشند. 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169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وخوش بینی واقع گرا و انعطاف پذیر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در سرمايه روان شناختی، خوش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بینی واقع گرا و انعطاف پذير </a:t>
            </a:r>
            <a:r>
              <a:rPr lang="fa-IR" b="1" dirty="0">
                <a:cs typeface="B Zar" panose="00000400000000000000" pitchFamily="2" charset="-78"/>
              </a:rPr>
              <a:t>مدنظر است.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</a:t>
            </a:r>
            <a:r>
              <a:rPr lang="fa-IR" b="1" dirty="0">
                <a:cs typeface="B Zar" panose="00000400000000000000" pitchFamily="2" charset="-78"/>
              </a:rPr>
              <a:t>خوش بینی واقع بینانه فرد به ارزيابی آنچه قادر به کسب آن نیست و آنچه می تواند به دست آورد، می پردازد 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و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در خوش بینی انعطاف پذير، فرد مسئولیت را می پذيرد ولی سختی ها و </a:t>
            </a:r>
            <a:r>
              <a:rPr lang="fa-IR" b="1" dirty="0" smtClean="0">
                <a:cs typeface="B Zar" panose="00000400000000000000" pitchFamily="2" charset="-78"/>
              </a:rPr>
              <a:t>چالش های آن </a:t>
            </a:r>
            <a:r>
              <a:rPr lang="fa-IR" b="1" dirty="0">
                <a:cs typeface="B Zar" panose="00000400000000000000" pitchFamily="2" charset="-78"/>
              </a:rPr>
              <a:t>را نیز در نظر می گیرد و در برخورد با آنها با توجه به موقعیت، انتظارات خود را شکل می دهد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191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خوش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بین ها و رویارویی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آنها با شکست ها و موفقیت ها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بر اسنادهای کلی تکیه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کنند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(من </a:t>
            </a:r>
            <a:r>
              <a:rPr lang="fa-IR" b="1" dirty="0">
                <a:cs typeface="B Zar" panose="00000400000000000000" pitchFamily="2" charset="-78"/>
              </a:rPr>
              <a:t>می توانم </a:t>
            </a:r>
            <a:r>
              <a:rPr lang="fa-IR" b="1" dirty="0" smtClean="0">
                <a:cs typeface="B Zar" panose="00000400000000000000" pitchFamily="2" charset="-78"/>
              </a:rPr>
              <a:t>این موفقیت </a:t>
            </a:r>
            <a:r>
              <a:rPr lang="fa-IR" b="1" dirty="0">
                <a:cs typeface="B Zar" panose="00000400000000000000" pitchFamily="2" charset="-78"/>
              </a:rPr>
              <a:t>را از آن خود </a:t>
            </a:r>
            <a:r>
              <a:rPr lang="fa-IR" b="1" dirty="0" smtClean="0">
                <a:cs typeface="B Zar" panose="00000400000000000000" pitchFamily="2" charset="-78"/>
              </a:rPr>
              <a:t>کنم)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اسناد هایشان پایدار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(من </a:t>
            </a:r>
            <a:r>
              <a:rPr lang="fa-IR" b="1" dirty="0">
                <a:cs typeface="B Zar" panose="00000400000000000000" pitchFamily="2" charset="-78"/>
              </a:rPr>
              <a:t>می توانم به طور مستمر </a:t>
            </a:r>
            <a:r>
              <a:rPr lang="fa-IR" b="1" dirty="0" smtClean="0">
                <a:cs typeface="B Zar" panose="00000400000000000000" pitchFamily="2" charset="-78"/>
              </a:rPr>
              <a:t>این موفقیت </a:t>
            </a:r>
            <a:r>
              <a:rPr lang="fa-IR" b="1" dirty="0">
                <a:cs typeface="B Zar" panose="00000400000000000000" pitchFamily="2" charset="-78"/>
              </a:rPr>
              <a:t>را از آن خود </a:t>
            </a:r>
            <a:r>
              <a:rPr lang="fa-IR" b="1" dirty="0" smtClean="0">
                <a:cs typeface="B Zar" panose="00000400000000000000" pitchFamily="2" charset="-78"/>
              </a:rPr>
              <a:t>کنم)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8288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خوش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بین ها و رویارویی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آنها با شکست ها و موفقیت ها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3-موفقیت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هایشان را به توانایی های دورنی خود نسبت می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دهند</a:t>
            </a:r>
          </a:p>
          <a:p>
            <a:pPr algn="r" rtl="1"/>
            <a:r>
              <a:rPr lang="fa-IR" b="1" dirty="0">
                <a:cs typeface="B Zar" panose="00000400000000000000" pitchFamily="2" charset="-78"/>
              </a:rPr>
              <a:t>(</a:t>
            </a:r>
            <a:r>
              <a:rPr lang="fa-IR" b="1" dirty="0" smtClean="0">
                <a:cs typeface="B Zar" panose="00000400000000000000" pitchFamily="2" charset="-78"/>
              </a:rPr>
              <a:t> توانایی </a:t>
            </a:r>
            <a:r>
              <a:rPr lang="fa-IR" b="1" dirty="0">
                <a:cs typeface="B Zar" panose="00000400000000000000" pitchFamily="2" charset="-78"/>
              </a:rPr>
              <a:t>ها و </a:t>
            </a:r>
            <a:r>
              <a:rPr lang="fa-IR" b="1" dirty="0" smtClean="0">
                <a:cs typeface="B Zar" panose="00000400000000000000" pitchFamily="2" charset="-78"/>
              </a:rPr>
              <a:t>تلاش </a:t>
            </a:r>
            <a:r>
              <a:rPr lang="fa-IR" b="1" dirty="0">
                <a:cs typeface="B Zar" panose="00000400000000000000" pitchFamily="2" charset="-78"/>
              </a:rPr>
              <a:t>های خودم منجر به موفقیتم </a:t>
            </a:r>
            <a:r>
              <a:rPr lang="fa-IR" b="1" dirty="0" smtClean="0">
                <a:cs typeface="B Zar" panose="00000400000000000000" pitchFamily="2" charset="-78"/>
              </a:rPr>
              <a:t>شد)</a:t>
            </a:r>
            <a:endParaRPr lang="fa-IR" b="1" dirty="0"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4-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در رویارویی با ناکامی ها، شکست خود را به عوامل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ویژه بیرونی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و غیر پایدار نسبت می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دهند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(سختی و دشواری سئوالات موجب ناکامی من شد)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59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مولفه چهارم: تاب آوری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606800"/>
            <a:ext cx="7010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72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تاب آوری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آخرین </a:t>
            </a:r>
            <a:r>
              <a:rPr lang="fa-IR" sz="3200" b="1" dirty="0">
                <a:solidFill>
                  <a:srgbClr val="0070C0"/>
                </a:solidFill>
                <a:cs typeface="B Zar" panose="00000400000000000000" pitchFamily="2" charset="-78"/>
              </a:rPr>
              <a:t>مولفه سرمایه روانشناختی یعنی </a:t>
            </a:r>
            <a:r>
              <a:rPr lang="fa-IR" sz="32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تاب آوري</a:t>
            </a:r>
            <a:r>
              <a:rPr lang="fa-IR" sz="3200" b="1" dirty="0">
                <a:solidFill>
                  <a:srgbClr val="0070C0"/>
                </a:solidFill>
                <a:cs typeface="B Zar" panose="00000400000000000000" pitchFamily="2" charset="-78"/>
              </a:rPr>
              <a:t>، عبارت از </a:t>
            </a:r>
            <a:r>
              <a:rPr lang="fa-IR" sz="32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:</a:t>
            </a: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توانایی </a:t>
            </a:r>
            <a:r>
              <a:rPr lang="fa-IR" sz="2800" b="1" dirty="0">
                <a:cs typeface="B Zar" panose="00000400000000000000" pitchFamily="2" charset="-78"/>
              </a:rPr>
              <a:t>انعطاف، </a:t>
            </a:r>
            <a:r>
              <a:rPr lang="fa-IR" sz="2800" b="1" dirty="0" smtClean="0">
                <a:cs typeface="B Zar" panose="00000400000000000000" pitchFamily="2" charset="-78"/>
              </a:rPr>
              <a:t>مسئولیت پذیري </a:t>
            </a:r>
            <a:r>
              <a:rPr lang="fa-IR" sz="2800" b="1" dirty="0">
                <a:cs typeface="B Zar" panose="00000400000000000000" pitchFamily="2" charset="-78"/>
              </a:rPr>
              <a:t>و پشتکار در مواجهه با دشواري و مشکلات و حتی وقایع مثبت زندگی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تاب آوری، ظرفیت فرد برای پاسخ دادن و حتی شکوفا شدن در شرایط فشارزای مثبت یا منفی است 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7881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تاب </a:t>
            </a:r>
            <a:r>
              <a:rPr lang="fa-IR" sz="24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anose="00000400000000000000" pitchFamily="2" charset="-78"/>
              </a:rPr>
              <a:t>آوری: </a:t>
            </a:r>
            <a:r>
              <a:rPr lang="fa-IR" sz="2400" b="1" dirty="0">
                <a:ln>
                  <a:noFill/>
                </a:ln>
                <a:solidFill>
                  <a:srgbClr val="C00000"/>
                </a:solidFill>
                <a:cs typeface="B Zar" panose="00000400000000000000" pitchFamily="2" charset="-78"/>
              </a:rPr>
              <a:t>قابل يادگیری و همچنین قابل توسعه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تاب آوری را به عنوان توانايی برگشت دوباره به وضعیت عادی در مقابله با مصیبت، تعارض، شکست يا حوادث مثبت، پیشرفت و مسئولیت </a:t>
            </a:r>
            <a:r>
              <a:rPr lang="fa-IR" b="1" dirty="0" smtClean="0">
                <a:cs typeface="B Zar" panose="00000400000000000000" pitchFamily="2" charset="-78"/>
              </a:rPr>
              <a:t>در زندگی است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برخلاف </a:t>
            </a:r>
            <a:r>
              <a:rPr lang="fa-IR" b="1" dirty="0">
                <a:cs typeface="B Zar" panose="00000400000000000000" pitchFamily="2" charset="-78"/>
              </a:rPr>
              <a:t>تصورات قديمی که تاب آوری يک توانايی غیر عادی است که در افراد خاص و بی نظیر قابل مشاهده و تحسین است، روان شناسی مثبت گرا معتقد است که تاب آوری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قابل يادگیری و همچنین قابل توسعه </a:t>
            </a:r>
            <a:r>
              <a:rPr lang="fa-IR" b="1" dirty="0">
                <a:cs typeface="B Zar" panose="00000400000000000000" pitchFamily="2" charset="-78"/>
              </a:rPr>
              <a:t>در میان مردم عادی است و می توان آن را اندازه گیری کرد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855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ویژگی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های افراد تاب آور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1-واقعیت </a:t>
            </a:r>
            <a:r>
              <a:rPr lang="fa-IR" sz="2800" b="1" dirty="0">
                <a:cs typeface="B Zar" panose="00000400000000000000" pitchFamily="2" charset="-78"/>
              </a:rPr>
              <a:t>های زندگی را به سهولت می </a:t>
            </a:r>
            <a:r>
              <a:rPr lang="fa-IR" sz="2800" b="1" dirty="0" smtClean="0">
                <a:cs typeface="B Zar" panose="00000400000000000000" pitchFamily="2" charset="-78"/>
              </a:rPr>
              <a:t>پذیرند</a:t>
            </a: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2-ایمان </a:t>
            </a:r>
            <a:r>
              <a:rPr lang="fa-IR" sz="2800" b="1" dirty="0">
                <a:cs typeface="B Zar" panose="00000400000000000000" pitchFamily="2" charset="-78"/>
              </a:rPr>
              <a:t>دارند که زندگی پر معنا </a:t>
            </a:r>
            <a:r>
              <a:rPr lang="fa-IR" sz="2800" b="1" dirty="0" smtClean="0"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3- </a:t>
            </a:r>
            <a:r>
              <a:rPr lang="fa-IR" sz="2800" b="1" dirty="0">
                <a:cs typeface="B Zar" panose="00000400000000000000" pitchFamily="2" charset="-78"/>
              </a:rPr>
              <a:t>دارای توانایی چشمگیری برای وفق دادن سریع خود با </a:t>
            </a:r>
            <a:r>
              <a:rPr lang="fa-IR" sz="2800" b="1" dirty="0" smtClean="0">
                <a:cs typeface="B Zar" panose="00000400000000000000" pitchFamily="2" charset="-78"/>
              </a:rPr>
              <a:t>تغیرات بزرگ </a:t>
            </a:r>
            <a:r>
              <a:rPr lang="fa-IR" sz="2800" b="1" dirty="0">
                <a:cs typeface="B Zar" panose="00000400000000000000" pitchFamily="2" charset="-78"/>
              </a:rPr>
              <a:t>هستند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388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مهارت ها ونگرش های مورد نیاز تاب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آوری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1-تعهد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: </a:t>
            </a:r>
            <a:r>
              <a:rPr lang="fa-IR" b="1" dirty="0">
                <a:cs typeface="B Zar" panose="00000400000000000000" pitchFamily="2" charset="-78"/>
              </a:rPr>
              <a:t>در رویایی با شرایط دشوار حضور در صحنه </a:t>
            </a:r>
            <a:r>
              <a:rPr lang="fa-IR" b="1" dirty="0" smtClean="0">
                <a:cs typeface="B Zar" panose="00000400000000000000" pitchFamily="2" charset="-78"/>
              </a:rPr>
              <a:t>و تلاش برای </a:t>
            </a:r>
            <a:r>
              <a:rPr lang="fa-IR" b="1" dirty="0">
                <a:cs typeface="B Zar" panose="00000400000000000000" pitchFamily="2" charset="-78"/>
              </a:rPr>
              <a:t>برطرف کردن </a:t>
            </a:r>
            <a:r>
              <a:rPr lang="fa-IR" b="1" dirty="0" smtClean="0">
                <a:cs typeface="B Zar" panose="00000400000000000000" pitchFamily="2" charset="-78"/>
              </a:rPr>
              <a:t>دشواری ها</a:t>
            </a:r>
            <a:endParaRPr lang="fa-IR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کنترل: </a:t>
            </a:r>
            <a:r>
              <a:rPr lang="fa-IR" b="1" dirty="0">
                <a:cs typeface="B Zar" panose="00000400000000000000" pitchFamily="2" charset="-78"/>
              </a:rPr>
              <a:t>باور به اثر گذاری بر رویدادها با توجه به توانایی </a:t>
            </a:r>
            <a:r>
              <a:rPr lang="fa-IR" b="1" dirty="0" smtClean="0">
                <a:cs typeface="B Zar" panose="00000400000000000000" pitchFamily="2" charset="-78"/>
              </a:rPr>
              <a:t>های خود</a:t>
            </a:r>
            <a:r>
              <a:rPr lang="fa-IR" b="1" dirty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3-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چالش طلبی: </a:t>
            </a:r>
            <a:r>
              <a:rPr lang="fa-IR" b="1" dirty="0">
                <a:cs typeface="B Zar" panose="00000400000000000000" pitchFamily="2" charset="-78"/>
              </a:rPr>
              <a:t>به جای مقصر قلمداد کردن </a:t>
            </a:r>
            <a:r>
              <a:rPr lang="fa-IR" b="1" dirty="0" smtClean="0">
                <a:cs typeface="B Zar" panose="00000400000000000000" pitchFamily="2" charset="-78"/>
              </a:rPr>
              <a:t>سرنوشت، رویارویی </a:t>
            </a:r>
            <a:r>
              <a:rPr lang="fa-IR" b="1" dirty="0">
                <a:cs typeface="B Zar" panose="00000400000000000000" pitchFamily="2" charset="-78"/>
              </a:rPr>
              <a:t>با تهدیدهای جدی برای دست یابی به موفقیت و </a:t>
            </a:r>
            <a:r>
              <a:rPr lang="fa-IR" b="1" dirty="0" smtClean="0">
                <a:cs typeface="B Zar" panose="00000400000000000000" pitchFamily="2" charset="-78"/>
              </a:rPr>
              <a:t>غلبه بر </a:t>
            </a:r>
            <a:r>
              <a:rPr lang="fa-IR" b="1" dirty="0">
                <a:cs typeface="B Zar" panose="00000400000000000000" pitchFamily="2" charset="-78"/>
              </a:rPr>
              <a:t>تهدید </a:t>
            </a:r>
            <a:r>
              <a:rPr lang="fa-IR" b="1" dirty="0" smtClean="0">
                <a:cs typeface="B Zar" panose="00000400000000000000" pitchFamily="2" charset="-78"/>
              </a:rPr>
              <a:t>ها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15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90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93900"/>
            <a:ext cx="9728199" cy="3881968"/>
          </a:xfrm>
        </p:spPr>
        <p:txBody>
          <a:bodyPr>
            <a:noAutofit/>
          </a:bodyPr>
          <a:lstStyle/>
          <a:p>
            <a:pPr algn="r" rtl="1"/>
            <a:endParaRPr lang="fa-IR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واژه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«سرمایه» </a:t>
            </a:r>
            <a:r>
              <a:rPr lang="fa-IR" b="1" dirty="0">
                <a:cs typeface="B Zar" panose="00000400000000000000" pitchFamily="2" charset="-78"/>
              </a:rPr>
              <a:t>اشاره دارد به ارزش </a:t>
            </a:r>
            <a:r>
              <a:rPr lang="fa-IR" b="1" dirty="0" smtClean="0">
                <a:cs typeface="B Zar" panose="00000400000000000000" pitchFamily="2" charset="-78"/>
              </a:rPr>
              <a:t>دارایی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ها </a:t>
            </a:r>
            <a:r>
              <a:rPr lang="fa-IR" b="1" dirty="0">
                <a:cs typeface="B Zar" panose="00000400000000000000" pitchFamily="2" charset="-78"/>
              </a:rPr>
              <a:t>و منابع در </a:t>
            </a:r>
            <a:r>
              <a:rPr lang="fa-IR" b="1" dirty="0" smtClean="0">
                <a:cs typeface="B Zar" panose="00000400000000000000" pitchFamily="2" charset="-78"/>
              </a:rPr>
              <a:t>دسترس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که برای یک نیاز خاص مورد استفاده قرار </a:t>
            </a:r>
            <a:r>
              <a:rPr lang="fa-IR" b="1" dirty="0" smtClean="0">
                <a:cs typeface="B Zar" panose="00000400000000000000" pitchFamily="2" charset="-78"/>
              </a:rPr>
              <a:t>می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گیرند.</a:t>
            </a:r>
            <a:endParaRPr lang="en-US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بر این اساس، تا کنون سه نوع سرمایه </a:t>
            </a:r>
            <a:r>
              <a:rPr lang="fa-IR" b="1" dirty="0" smtClean="0">
                <a:cs typeface="B Zar" panose="00000400000000000000" pitchFamily="2" charset="-78"/>
              </a:rPr>
              <a:t>بیشتر  مطرح  شده است.</a:t>
            </a: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</a:t>
            </a:r>
            <a:r>
              <a:rPr lang="en-US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مالی</a:t>
            </a: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انسانی </a:t>
            </a:r>
            <a:endParaRPr lang="fa-IR" sz="32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اجتماعی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562224"/>
            <a:ext cx="2149475" cy="340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8"/>
          </a:xfrm>
        </p:spPr>
        <p:txBody>
          <a:bodyPr>
            <a:norm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Times New Roman"/>
                <a:ea typeface="Times New Roman"/>
                <a:cs typeface="B Zar" panose="00000400000000000000" pitchFamily="2" charset="-78"/>
              </a:rPr>
              <a:t>تفاوت­ها و شباهت­های مولفه­های سرمایه روانشناختی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3452"/>
              </p:ext>
            </p:extLst>
          </p:nvPr>
        </p:nvGraphicFramePr>
        <p:xfrm>
          <a:off x="1491551" y="2059940"/>
          <a:ext cx="9100248" cy="371932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97467"/>
                <a:gridCol w="1760012"/>
                <a:gridCol w="4742769"/>
              </a:tblGrid>
              <a:tr h="0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cs typeface="B Zar" panose="00000400000000000000" pitchFamily="2" charset="-78"/>
                        </a:rPr>
                        <a:t>مولفه­های سرمایه روانشناختی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ar-SA" sz="2000" b="1">
                          <a:effectLst/>
                          <a:cs typeface="B Zar" panose="00000400000000000000" pitchFamily="2" charset="-78"/>
                        </a:rPr>
                        <a:t>جهت زمان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خصوصیات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>
                          <a:effectLst/>
                          <a:cs typeface="B Zar" panose="00000400000000000000" pitchFamily="2" charset="-78"/>
                        </a:rPr>
                        <a:t>خودکارآمدی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cs typeface="B Zar" panose="00000400000000000000" pitchFamily="2" charset="-78"/>
                        </a:rPr>
                        <a:t>تمرکز از زمان حال </a:t>
                      </a:r>
                      <a:r>
                        <a:rPr lang="ar-SA" sz="2000" b="1" dirty="0" smtClean="0">
                          <a:effectLst/>
                          <a:cs typeface="B Zar" panose="00000400000000000000" pitchFamily="2" charset="-78"/>
                        </a:rPr>
                        <a:t>به</a:t>
                      </a: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 </a:t>
                      </a:r>
                      <a:r>
                        <a:rPr lang="ar-SA" sz="2000" b="1" dirty="0" smtClean="0">
                          <a:effectLst/>
                          <a:cs typeface="B Zar" panose="00000400000000000000" pitchFamily="2" charset="-78"/>
                        </a:rPr>
                        <a:t>آینده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استقبال </a:t>
                      </a:r>
                      <a:r>
                        <a:rPr lang="fa-IR" sz="2000" b="1" dirty="0">
                          <a:effectLst/>
                          <a:cs typeface="B Zar" panose="00000400000000000000" pitchFamily="2" charset="-78"/>
                        </a:rPr>
                        <a:t>از </a:t>
                      </a: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چالش ها </a:t>
                      </a:r>
                      <a:r>
                        <a:rPr lang="fa-IR" sz="2000" b="1" dirty="0">
                          <a:effectLst/>
                          <a:cs typeface="B Zar" panose="00000400000000000000" pitchFamily="2" charset="-78"/>
                        </a:rPr>
                        <a:t>و اشتیاق براي افزایش تلاش جهت تعقیب </a:t>
                      </a: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اهداف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890521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>
                          <a:effectLst/>
                          <a:cs typeface="B Zar" panose="00000400000000000000" pitchFamily="2" charset="-78"/>
                        </a:rPr>
                        <a:t>امیدواری</a:t>
                      </a:r>
                      <a:endParaRPr lang="en-US" sz="1800" b="1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ar-SA" sz="2000" b="1" dirty="0">
                          <a:effectLst/>
                          <a:cs typeface="B Zar" panose="00000400000000000000" pitchFamily="2" charset="-78"/>
                        </a:rPr>
                        <a:t>تمرکز بر آینده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هدف </a:t>
                      </a:r>
                      <a:r>
                        <a:rPr lang="fa-IR" sz="2000" b="1" dirty="0">
                          <a:effectLst/>
                          <a:cs typeface="B Zar" panose="00000400000000000000" pitchFamily="2" charset="-78"/>
                        </a:rPr>
                        <a:t>گذاري (ایجاد انگیزش) و برنامه ریزي با استفاده از </a:t>
                      </a: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راهک ار </a:t>
                      </a:r>
                      <a:r>
                        <a:rPr lang="fa-IR" sz="2000" b="1" dirty="0">
                          <a:effectLst/>
                          <a:cs typeface="B Zar" panose="00000400000000000000" pitchFamily="2" charset="-78"/>
                        </a:rPr>
                        <a:t>ها جهت تحقق </a:t>
                      </a:r>
                      <a:r>
                        <a:rPr lang="fa-IR" sz="2000" b="1" dirty="0" smtClean="0">
                          <a:effectLst/>
                          <a:cs typeface="B Zar" panose="00000400000000000000" pitchFamily="2" charset="-78"/>
                        </a:rPr>
                        <a:t>اهداف.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786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401"/>
            <a:ext cx="9601196" cy="876300"/>
          </a:xfrm>
        </p:spPr>
        <p:txBody>
          <a:bodyPr>
            <a:norm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Times New Roman"/>
                <a:ea typeface="Times New Roman"/>
                <a:cs typeface="B Zar" panose="00000400000000000000" pitchFamily="2" charset="-78"/>
              </a:rPr>
              <a:t>تفاوت­ها و شباهت­های مولفه­های سرمایه روانشناختی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65811"/>
              </p:ext>
            </p:extLst>
          </p:nvPr>
        </p:nvGraphicFramePr>
        <p:xfrm>
          <a:off x="1003299" y="1803399"/>
          <a:ext cx="10007601" cy="465928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39624"/>
                <a:gridCol w="2152324"/>
                <a:gridCol w="5215653"/>
              </a:tblGrid>
              <a:tr h="811880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cs typeface="B Zar" panose="00000400000000000000" pitchFamily="2" charset="-78"/>
                        </a:rPr>
                        <a:t>مولفه­های سرمایه روانشناختی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ar-SA" sz="2400" b="1">
                          <a:effectLst/>
                          <a:cs typeface="B Zar" panose="00000400000000000000" pitchFamily="2" charset="-78"/>
                        </a:rPr>
                        <a:t>جهت زمان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400" b="1" dirty="0" smtClean="0">
                          <a:effectLst/>
                          <a:cs typeface="B Zar" panose="00000400000000000000" pitchFamily="2" charset="-78"/>
                        </a:rPr>
                        <a:t>خصوصیات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1352499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تاب</a:t>
                      </a:r>
                      <a:r>
                        <a:rPr lang="fa-IR" sz="2000" b="1" baseline="0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آوری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تمرکز از زمان گذشته به زمان حال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بازیابی خود در مقابل وقایع نا مطلوب و نا خواسته یا استرس زا حال یا گذشته و حفظ وضعیت ثبات موجود و حتی پیشرفت و ترقی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2255222"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خوش</a:t>
                      </a:r>
                      <a:r>
                        <a:rPr lang="fa-IR" sz="2000" b="1" baseline="0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بینی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تمرکز بر آینده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Times New Roman"/>
                          <a:cs typeface="B Zar" panose="00000400000000000000" pitchFamily="2" charset="-78"/>
                        </a:rPr>
                        <a:t>سپر محافظ مقابل تاثیر وقایع نا مطلوب و نا خواسته (مقاومت مثبت )، چشم امید داشتن به آینده، و تقویت یا سرمایه گذاري بر روي تاثیر وقایع مثبت.</a:t>
                      </a:r>
                    </a:p>
                    <a:p>
                      <a:pPr marL="0" marR="0" indent="90170"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Times New Roman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05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85750" lvl="0" indent="-285750" rtl="1">
              <a:spcBef>
                <a:spcPct val="20000"/>
              </a:spcBef>
              <a:spcAft>
                <a:spcPts val="600"/>
              </a:spcAft>
            </a:pPr>
            <a:r>
              <a:rPr lang="fa-IR" alt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cs typeface="B Zar" pitchFamily="2" charset="-78"/>
              </a:rPr>
            </a:br>
            <a:endParaRPr lang="en-US" altLang="en-US" dirty="0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1117601" y="2362200"/>
            <a:ext cx="10257367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07633671199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07633680163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خط همراه ویژه مشاوره 09128690169</a:t>
            </a:r>
          </a:p>
          <a:p>
            <a:pPr algn="ctr" rtl="1"/>
            <a:r>
              <a:rPr lang="fa-IR" altLang="en-US" b="1" dirty="0" smtClean="0">
                <a:cs typeface="B Zar" pitchFamily="2" charset="-78"/>
              </a:rPr>
              <a:t>وبسایت فروش فایل های آموزشی</a:t>
            </a:r>
          </a:p>
          <a:p>
            <a:pPr algn="ctr" rtl="1"/>
            <a:r>
              <a:rPr lang="en-US" altLang="en-US" sz="40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0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/>
            <a:endParaRPr lang="en-US" altLang="en-US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680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انواع دیگر سرمایه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36800"/>
            <a:ext cx="9118600" cy="34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انسانی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سرمایه انسانی اغلب به عنوان سرمایه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فکری </a:t>
            </a:r>
            <a:r>
              <a:rPr lang="fa-IR" sz="2800" b="1" dirty="0">
                <a:cs typeface="B Zar" panose="00000400000000000000" pitchFamily="2" charset="-78"/>
              </a:rPr>
              <a:t>تلقّی </a:t>
            </a:r>
            <a:r>
              <a:rPr lang="fa-IR" sz="2800" b="1" dirty="0" smtClean="0">
                <a:cs typeface="B Zar" panose="00000400000000000000" pitchFamily="2" charset="-78"/>
              </a:rPr>
              <a:t>می شود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شامل </a:t>
            </a:r>
            <a:r>
              <a:rPr lang="fa-IR" sz="2800" b="1" dirty="0">
                <a:cs typeface="B Zar" panose="00000400000000000000" pitchFamily="2" charset="-78"/>
              </a:rPr>
              <a:t>مهارتها، </a:t>
            </a:r>
            <a:r>
              <a:rPr lang="fa-IR" sz="2800" b="1" dirty="0" smtClean="0">
                <a:cs typeface="B Zar" panose="00000400000000000000" pitchFamily="2" charset="-78"/>
              </a:rPr>
              <a:t>توانایی ها</a:t>
            </a:r>
            <a:r>
              <a:rPr lang="fa-IR" sz="2800" b="1" dirty="0">
                <a:cs typeface="B Zar" panose="00000400000000000000" pitchFamily="2" charset="-78"/>
              </a:rPr>
              <a:t>، دانش و تجاربی است که یک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شخص </a:t>
            </a:r>
            <a:r>
              <a:rPr lang="fa-IR" sz="2800" b="1" dirty="0">
                <a:cs typeface="B Zar" panose="00000400000000000000" pitchFamily="2" charset="-78"/>
              </a:rPr>
              <a:t>با خود </a:t>
            </a:r>
            <a:r>
              <a:rPr lang="fa-IR" sz="2800" b="1" dirty="0" smtClean="0">
                <a:cs typeface="B Zar" panose="00000400000000000000" pitchFamily="2" charset="-78"/>
              </a:rPr>
              <a:t>دارد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587624"/>
            <a:ext cx="258762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اجتماعی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600" b="1" dirty="0">
                <a:cs typeface="B Zar" panose="00000400000000000000" pitchFamily="2" charset="-78"/>
              </a:rPr>
              <a:t>سرمایة اجتماعی به ارزش دارایی های واقعی یا بالقوه ای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اشاره </a:t>
            </a:r>
            <a:r>
              <a:rPr lang="fa-IR" sz="2600" b="1" dirty="0">
                <a:cs typeface="B Zar" panose="00000400000000000000" pitchFamily="2" charset="-78"/>
              </a:rPr>
              <a:t>دارد که فرد در </a:t>
            </a:r>
            <a:r>
              <a:rPr lang="fa-IR" sz="2600" b="1" dirty="0" smtClean="0">
                <a:cs typeface="B Zar" panose="00000400000000000000" pitchFamily="2" charset="-78"/>
              </a:rPr>
              <a:t>جامعه بر </a:t>
            </a:r>
            <a:r>
              <a:rPr lang="fa-IR" sz="2600" b="1" dirty="0">
                <a:cs typeface="B Zar" panose="00000400000000000000" pitchFamily="2" charset="-78"/>
              </a:rPr>
              <a:t>حسب اینکه چه کسانی را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می </a:t>
            </a:r>
            <a:r>
              <a:rPr lang="fa-IR" sz="2600" b="1" dirty="0">
                <a:cs typeface="B Zar" panose="00000400000000000000" pitchFamily="2" charset="-78"/>
              </a:rPr>
              <a:t>شناسد، با چه شبکه های اجتماعی در ارتباط است و </a:t>
            </a:r>
            <a:r>
              <a:rPr lang="fa-IR" sz="2600" b="1" dirty="0" smtClean="0">
                <a:cs typeface="B Zar" panose="00000400000000000000" pitchFamily="2" charset="-78"/>
              </a:rPr>
              <a:t>چه</a:t>
            </a:r>
          </a:p>
          <a:p>
            <a:pPr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</a:t>
            </a:r>
            <a:r>
              <a:rPr lang="fa-IR" sz="2600" b="1" dirty="0">
                <a:cs typeface="B Zar" panose="00000400000000000000" pitchFamily="2" charset="-78"/>
              </a:rPr>
              <a:t>اعتباری در جامعه دارد، به دست می آورد</a:t>
            </a:r>
          </a:p>
          <a:p>
            <a:pPr algn="r" rtl="1">
              <a:lnSpc>
                <a:spcPct val="20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489200"/>
            <a:ext cx="3581400" cy="33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سرمایه ای دیگر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اما لوتانز و همکارانش شکل دیگری از سرمایه را به عنوان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سرمایه روانشناختی </a:t>
            </a:r>
            <a:r>
              <a:rPr lang="fa-IR" b="1" dirty="0">
                <a:cs typeface="B Zar" panose="00000400000000000000" pitchFamily="2" charset="-78"/>
              </a:rPr>
              <a:t>مطرح کردند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آنها </a:t>
            </a:r>
            <a:r>
              <a:rPr lang="fa-IR" b="1" dirty="0" smtClean="0">
                <a:cs typeface="B Zar" panose="00000400000000000000" pitchFamily="2" charset="-78"/>
              </a:rPr>
              <a:t>ادعا می کنند </a:t>
            </a:r>
            <a:r>
              <a:rPr lang="fa-IR" b="1" dirty="0">
                <a:cs typeface="B Zar" panose="00000400000000000000" pitchFamily="2" charset="-78"/>
              </a:rPr>
              <a:t>که این سرمایه ضمن اینکه </a:t>
            </a:r>
            <a:r>
              <a:rPr lang="fa-IR" b="1" dirty="0" smtClean="0">
                <a:cs typeface="B Zar" panose="00000400000000000000" pitchFamily="2" charset="-78"/>
              </a:rPr>
              <a:t>قابلیت ها </a:t>
            </a:r>
            <a:r>
              <a:rPr lang="fa-IR" b="1" dirty="0">
                <a:cs typeface="B Zar" panose="00000400000000000000" pitchFamily="2" charset="-78"/>
              </a:rPr>
              <a:t>و </a:t>
            </a:r>
            <a:r>
              <a:rPr lang="fa-IR" b="1" dirty="0" smtClean="0">
                <a:cs typeface="B Zar" panose="00000400000000000000" pitchFamily="2" charset="-78"/>
              </a:rPr>
              <a:t>توانمندی های </a:t>
            </a:r>
            <a:r>
              <a:rPr lang="fa-IR" b="1" dirty="0">
                <a:cs typeface="B Zar" panose="00000400000000000000" pitchFamily="2" charset="-78"/>
              </a:rPr>
              <a:t>سرمایة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اجتماعی و انسانی </a:t>
            </a:r>
            <a:r>
              <a:rPr lang="fa-IR" b="1" dirty="0">
                <a:cs typeface="B Zar" panose="00000400000000000000" pitchFamily="2" charset="-78"/>
              </a:rPr>
              <a:t>را در بر دارد، </a:t>
            </a:r>
            <a:r>
              <a:rPr lang="fa-IR" b="1" dirty="0" smtClean="0">
                <a:cs typeface="B Zar" panose="00000400000000000000" pitchFamily="2" charset="-78"/>
              </a:rPr>
              <a:t>می تواند </a:t>
            </a:r>
            <a:r>
              <a:rPr lang="fa-IR" b="1" dirty="0">
                <a:cs typeface="B Zar" panose="00000400000000000000" pitchFamily="2" charset="-78"/>
              </a:rPr>
              <a:t>حتی از آنها فراتر رفته، به عنوان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مزیّت</a:t>
            </a: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رقابتی</a:t>
            </a:r>
            <a:r>
              <a:rPr lang="fa-IR" b="1" dirty="0">
                <a:cs typeface="B Zar" panose="00000400000000000000" pitchFamily="2" charset="-78"/>
              </a:rPr>
              <a:t> برای </a:t>
            </a:r>
            <a:r>
              <a:rPr lang="fa-IR" b="1" dirty="0" smtClean="0">
                <a:cs typeface="B Zar" panose="00000400000000000000" pitchFamily="2" charset="-78"/>
              </a:rPr>
              <a:t>افراد و سازمان های </a:t>
            </a:r>
            <a:r>
              <a:rPr lang="fa-IR" b="1" dirty="0">
                <a:cs typeface="B Zar" panose="00000400000000000000" pitchFamily="2" charset="-78"/>
              </a:rPr>
              <a:t>امروزی مورد </a:t>
            </a:r>
            <a:r>
              <a:rPr lang="fa-IR" b="1" dirty="0" smtClean="0">
                <a:cs typeface="B Zar" panose="00000400000000000000" pitchFamily="2" charset="-78"/>
              </a:rPr>
              <a:t>بهره رداری </a:t>
            </a:r>
            <a:r>
              <a:rPr lang="fa-IR" b="1" dirty="0">
                <a:cs typeface="B Zar" panose="00000400000000000000" pitchFamily="2" charset="-78"/>
              </a:rPr>
              <a:t>قرار گیرد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51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89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مطابق نظر آنان، سرمایه روانشناختی، یک وضعیت توسعه ای مثبت روانشناختی با مشخصه های </a:t>
            </a:r>
            <a:r>
              <a:rPr lang="fa-IR" sz="2800" b="1" dirty="0" smtClean="0">
                <a:cs typeface="B Zar" panose="00000400000000000000" pitchFamily="2" charset="-78"/>
              </a:rPr>
              <a:t>ذیر </a:t>
            </a:r>
            <a:r>
              <a:rPr lang="fa-IR" sz="2800" b="1" dirty="0">
                <a:cs typeface="B Zar" panose="00000400000000000000" pitchFamily="2" charset="-78"/>
              </a:rPr>
              <a:t>است: </a:t>
            </a:r>
            <a:br>
              <a:rPr lang="fa-IR" sz="2800" b="1" dirty="0">
                <a:cs typeface="B Zar" panose="00000400000000000000" pitchFamily="2" charset="-78"/>
              </a:rPr>
            </a:b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73968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1-متعهد </a:t>
            </a:r>
            <a:r>
              <a:rPr lang="fa-IR" b="1" dirty="0">
                <a:cs typeface="B Zar" panose="00000400000000000000" pitchFamily="2" charset="-78"/>
              </a:rPr>
              <a:t>شدن و انجام تلاش لازم برای موفقیت در کارها و وظایف چالش برانگیز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(خود کارآمدی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2-داشتن </a:t>
            </a:r>
            <a:r>
              <a:rPr lang="fa-IR" b="1" dirty="0">
                <a:cs typeface="B Zar" panose="00000400000000000000" pitchFamily="2" charset="-78"/>
              </a:rPr>
              <a:t>استناد مثبت دربارة </a:t>
            </a:r>
            <a:r>
              <a:rPr lang="fa-IR" b="1" dirty="0" smtClean="0">
                <a:cs typeface="B Zar" panose="00000400000000000000" pitchFamily="2" charset="-78"/>
              </a:rPr>
              <a:t>موفقیت های </a:t>
            </a:r>
            <a:r>
              <a:rPr lang="fa-IR" b="1" dirty="0">
                <a:cs typeface="B Zar" panose="00000400000000000000" pitchFamily="2" charset="-78"/>
              </a:rPr>
              <a:t>حال و </a:t>
            </a:r>
            <a:r>
              <a:rPr lang="fa-IR" b="1" dirty="0" smtClean="0">
                <a:cs typeface="B Zar" panose="00000400000000000000" pitchFamily="2" charset="-78"/>
              </a:rPr>
              <a:t>آینده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(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خوشبینی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3- </a:t>
            </a:r>
            <a:r>
              <a:rPr lang="fa-IR" b="1" dirty="0">
                <a:cs typeface="B Zar" panose="00000400000000000000" pitchFamily="2" charset="-78"/>
              </a:rPr>
              <a:t>پایداری در راه هدف و در صورت لزوم تغییر مسیر رسیدن به هدف برای دستیابی به موفقیت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(امید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)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 3- </a:t>
            </a:r>
            <a:r>
              <a:rPr lang="fa-IR" b="1" dirty="0">
                <a:cs typeface="B Zar" panose="00000400000000000000" pitchFamily="2" charset="-78"/>
              </a:rPr>
              <a:t>پایداری هنگام مواجهه با </a:t>
            </a:r>
            <a:r>
              <a:rPr lang="fa-IR" b="1" dirty="0" smtClean="0">
                <a:cs typeface="B Zar" panose="00000400000000000000" pitchFamily="2" charset="-78"/>
              </a:rPr>
              <a:t>سختی ها </a:t>
            </a:r>
            <a:r>
              <a:rPr lang="fa-IR" b="1" dirty="0">
                <a:cs typeface="B Zar" panose="00000400000000000000" pitchFamily="2" charset="-78"/>
              </a:rPr>
              <a:t>و مشکلات برای دست یابی به </a:t>
            </a:r>
            <a:r>
              <a:rPr lang="fa-IR" b="1" dirty="0" smtClean="0">
                <a:cs typeface="B Zar" panose="00000400000000000000" pitchFamily="2" charset="-78"/>
              </a:rPr>
              <a:t>موفقیت</a:t>
            </a: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(تاب آوری)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53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4004</TotalTime>
  <Words>1916</Words>
  <Application>Microsoft Office PowerPoint</Application>
  <PresentationFormat>Custom</PresentationFormat>
  <Paragraphs>173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Organic</vt:lpstr>
      <vt:lpstr>PowerPoint Presentation</vt:lpstr>
      <vt:lpstr>قصه تلخ عادت</vt:lpstr>
      <vt:lpstr>معرفی</vt:lpstr>
      <vt:lpstr>سرمایه </vt:lpstr>
      <vt:lpstr>انواع دیگر سرمایه</vt:lpstr>
      <vt:lpstr>سرمایه انسانی</vt:lpstr>
      <vt:lpstr>سرمایه اجتماعی</vt:lpstr>
      <vt:lpstr>سرمایه ای دیگر</vt:lpstr>
      <vt:lpstr>مطابق نظر آنان، سرمایه روانشناختی، یک وضعیت توسعه ای مثبت روانشناختی با مشخصه های ذیر است:  </vt:lpstr>
      <vt:lpstr>ترکیب چهار مولفه</vt:lpstr>
      <vt:lpstr>مولفه های تشکیل دهنده سرمایه روان شناختی</vt:lpstr>
      <vt:lpstr>مولفه اول:خودکارآمدی</vt:lpstr>
      <vt:lpstr>خودکارآمدی</vt:lpstr>
      <vt:lpstr>خودکارآمدي در سرمایه روانشناختی</vt:lpstr>
      <vt:lpstr>خودکارآمدی و ابعاد عملکرد فرد</vt:lpstr>
      <vt:lpstr>افراد خودکارآمدی در سطح بالا دارای ويژگی هايی همچون :  </vt:lpstr>
      <vt:lpstr>پنج نکته در رابطه با خود کار آمدی</vt:lpstr>
      <vt:lpstr>پنج نکته در رابطه با خود کار آمدی</vt:lpstr>
      <vt:lpstr>ویژگی های افراد با خودکار آمدی بالا</vt:lpstr>
      <vt:lpstr>ویژگی های افراد با خودکار آمدی بالا</vt:lpstr>
      <vt:lpstr>مولفه دوم: امیدواری</vt:lpstr>
      <vt:lpstr>امیدواری</vt:lpstr>
      <vt:lpstr>دو عامل مهم  درامیدواری</vt:lpstr>
      <vt:lpstr>پیامدهای دو عامل</vt:lpstr>
      <vt:lpstr>اميدواري يكي از ويژگي هاي انسان است كه به او كمك مي نمايد تا: </vt:lpstr>
      <vt:lpstr>مولفه سوم:خوش بینی</vt:lpstr>
      <vt:lpstr>خوش بینی</vt:lpstr>
      <vt:lpstr>سبک تبیینی خوشبینانه</vt:lpstr>
      <vt:lpstr>مارتین سلیگمن</vt:lpstr>
      <vt:lpstr>اسنادهای بدبین ها</vt:lpstr>
      <vt:lpstr>خوش بینی و تفاوت آن با خودکارآمدی و امیدواری</vt:lpstr>
      <vt:lpstr>وخوش بینی واقع گرا و انعطاف پذیر</vt:lpstr>
      <vt:lpstr>خوش بین ها و رویارویی آنها با شکست ها و موفقیت ها</vt:lpstr>
      <vt:lpstr>خوش بین ها و رویارویی آنها با شکست ها و موفقیت ها</vt:lpstr>
      <vt:lpstr>مولفه چهارم: تاب آوری</vt:lpstr>
      <vt:lpstr>تاب آوری</vt:lpstr>
      <vt:lpstr>تاب آوری: قابل يادگیری و همچنین قابل توسعه</vt:lpstr>
      <vt:lpstr>ویژگی های افراد تاب آور</vt:lpstr>
      <vt:lpstr>مهارت ها ونگرش های مورد نیاز تاب آوری</vt:lpstr>
      <vt:lpstr>تفاوت­ها و شباهت­های مولفه­های سرمایه روانشناختی</vt:lpstr>
      <vt:lpstr>تفاوت­ها و شباهت­های مولفه­های سرمایه روانشناختی</vt:lpstr>
      <vt:lpstr>با سپاس از همراهی دلگرم کننده تان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221</cp:revision>
  <dcterms:created xsi:type="dcterms:W3CDTF">2020-12-13T21:21:10Z</dcterms:created>
  <dcterms:modified xsi:type="dcterms:W3CDTF">2021-08-24T18:23:59Z</dcterms:modified>
</cp:coreProperties>
</file>